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48"/>
  </p:notesMasterIdLst>
  <p:sldIdLst>
    <p:sldId id="517" r:id="rId5"/>
    <p:sldId id="540" r:id="rId6"/>
    <p:sldId id="518" r:id="rId7"/>
    <p:sldId id="519" r:id="rId8"/>
    <p:sldId id="520" r:id="rId9"/>
    <p:sldId id="521" r:id="rId10"/>
    <p:sldId id="522" r:id="rId11"/>
    <p:sldId id="523" r:id="rId12"/>
    <p:sldId id="524" r:id="rId13"/>
    <p:sldId id="525" r:id="rId14"/>
    <p:sldId id="527" r:id="rId15"/>
    <p:sldId id="528" r:id="rId16"/>
    <p:sldId id="533" r:id="rId17"/>
    <p:sldId id="534" r:id="rId18"/>
    <p:sldId id="535" r:id="rId19"/>
    <p:sldId id="536" r:id="rId20"/>
    <p:sldId id="537" r:id="rId21"/>
    <p:sldId id="538" r:id="rId22"/>
    <p:sldId id="539" r:id="rId23"/>
    <p:sldId id="541" r:id="rId24"/>
    <p:sldId id="543" r:id="rId25"/>
    <p:sldId id="542" r:id="rId26"/>
    <p:sldId id="505" r:id="rId27"/>
    <p:sldId id="508" r:id="rId28"/>
    <p:sldId id="552" r:id="rId29"/>
    <p:sldId id="544" r:id="rId30"/>
    <p:sldId id="554" r:id="rId31"/>
    <p:sldId id="555" r:id="rId32"/>
    <p:sldId id="556" r:id="rId33"/>
    <p:sldId id="557" r:id="rId34"/>
    <p:sldId id="559" r:id="rId35"/>
    <p:sldId id="560" r:id="rId36"/>
    <p:sldId id="546" r:id="rId37"/>
    <p:sldId id="547" r:id="rId38"/>
    <p:sldId id="548" r:id="rId39"/>
    <p:sldId id="562" r:id="rId40"/>
    <p:sldId id="563" r:id="rId41"/>
    <p:sldId id="564" r:id="rId42"/>
    <p:sldId id="567" r:id="rId43"/>
    <p:sldId id="565" r:id="rId44"/>
    <p:sldId id="566" r:id="rId45"/>
    <p:sldId id="549" r:id="rId46"/>
    <p:sldId id="568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5EA"/>
    <a:srgbClr val="CC0066"/>
    <a:srgbClr val="FFB9DC"/>
    <a:srgbClr val="FFFFFF"/>
    <a:srgbClr val="90C226"/>
    <a:srgbClr val="CC00CC"/>
    <a:srgbClr val="D9CCE5"/>
    <a:srgbClr val="F385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47" autoAdjust="0"/>
    <p:restoredTop sz="93957" autoAdjust="0"/>
  </p:normalViewPr>
  <p:slideViewPr>
    <p:cSldViewPr snapToGrid="0">
      <p:cViewPr varScale="1">
        <p:scale>
          <a:sx n="68" d="100"/>
          <a:sy n="68" d="100"/>
        </p:scale>
        <p:origin x="10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ain bennett" userId="08efd518-0ada-4148-b827-9e1b886012aa" providerId="ADAL" clId="{64848208-E5B9-4E51-AED8-65C8F72BACE9}"/>
    <pc:docChg chg="delSld">
      <pc:chgData name="Iain bennett" userId="08efd518-0ada-4148-b827-9e1b886012aa" providerId="ADAL" clId="{64848208-E5B9-4E51-AED8-65C8F72BACE9}" dt="2024-11-19T11:01:35.617" v="0" actId="2696"/>
      <pc:docMkLst>
        <pc:docMk/>
      </pc:docMkLst>
      <pc:sldChg chg="del">
        <pc:chgData name="Iain bennett" userId="08efd518-0ada-4148-b827-9e1b886012aa" providerId="ADAL" clId="{64848208-E5B9-4E51-AED8-65C8F72BACE9}" dt="2024-11-19T11:01:35.617" v="0" actId="2696"/>
        <pc:sldMkLst>
          <pc:docMk/>
          <pc:sldMk cId="1415233307" sldId="55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BFB96-4B2F-4858-A9CE-54108047EAB4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15CF27-E710-4231-8549-24AFCCCDAF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275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ACF4-C46E-47C6-B53B-0AA5813737F3}" type="datetimeFigureOut">
              <a:rPr lang="en-GB" smtClean="0"/>
              <a:t>19/11/2024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0BFA9-802B-4F0D-B3F2-1D66CF9501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4831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ACF4-C46E-47C6-B53B-0AA5813737F3}" type="datetimeFigureOut">
              <a:rPr lang="en-GB" smtClean="0"/>
              <a:t>19/11/2024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0BFA9-802B-4F0D-B3F2-1D66CF9501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4352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ACF4-C46E-47C6-B53B-0AA5813737F3}" type="datetimeFigureOut">
              <a:rPr lang="en-GB" smtClean="0"/>
              <a:t>19/11/2024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0BFA9-802B-4F0D-B3F2-1D66CF9501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2798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ACF4-C46E-47C6-B53B-0AA5813737F3}" type="datetimeFigureOut">
              <a:rPr lang="en-GB" smtClean="0"/>
              <a:t>19/11/2024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0BFA9-802B-4F0D-B3F2-1D66CF9501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1944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ACF4-C46E-47C6-B53B-0AA5813737F3}" type="datetimeFigureOut">
              <a:rPr lang="en-GB" smtClean="0"/>
              <a:t>19/11/2024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0BFA9-802B-4F0D-B3F2-1D66CF9501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686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ACF4-C46E-47C6-B53B-0AA5813737F3}" type="datetimeFigureOut">
              <a:rPr lang="en-GB" smtClean="0"/>
              <a:t>19/11/2024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0BFA9-802B-4F0D-B3F2-1D66CF9501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7806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ACF4-C46E-47C6-B53B-0AA5813737F3}" type="datetimeFigureOut">
              <a:rPr lang="en-GB" smtClean="0"/>
              <a:t>19/11/2024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0BFA9-802B-4F0D-B3F2-1D66CF9501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6721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ACF4-C46E-47C6-B53B-0AA5813737F3}" type="datetimeFigureOut">
              <a:rPr lang="en-GB" smtClean="0"/>
              <a:t>19/11/2024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0BFA9-802B-4F0D-B3F2-1D66CF9501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2122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ACF4-C46E-47C6-B53B-0AA5813737F3}" type="datetimeFigureOut">
              <a:rPr lang="en-GB" smtClean="0"/>
              <a:t>19/11/2024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0BFA9-802B-4F0D-B3F2-1D66CF9501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0743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ACF4-C46E-47C6-B53B-0AA5813737F3}" type="datetimeFigureOut">
              <a:rPr lang="en-GB" smtClean="0"/>
              <a:t>19/11/2024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0BFA9-802B-4F0D-B3F2-1D66CF9501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0254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ACF4-C46E-47C6-B53B-0AA5813737F3}" type="datetimeFigureOut">
              <a:rPr lang="en-GB" smtClean="0"/>
              <a:t>19/11/2024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0BFA9-802B-4F0D-B3F2-1D66CF9501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2979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FACF4-C46E-47C6-B53B-0AA5813737F3}" type="datetimeFigureOut">
              <a:rPr lang="en-GB" smtClean="0"/>
              <a:t>19/11/2024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0BFA9-802B-4F0D-B3F2-1D66CF9501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6556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5.wd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6.wdp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7.wdp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0A3A559-6143-4BDC-8643-956F29044D76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A784D48-CA28-44DA-AE86-BEF8C5EEDE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183950"/>
              </p:ext>
            </p:extLst>
          </p:nvPr>
        </p:nvGraphicFramePr>
        <p:xfrm>
          <a:off x="3451415" y="2290689"/>
          <a:ext cx="8477049" cy="141345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82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Welcome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312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 Tudor / Mr Cooper / Mr Bennett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</a:tbl>
          </a:graphicData>
        </a:graphic>
      </p:graphicFrame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673C542-4556-440C-850E-FB3A04277D6F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id="{49BEB7A6-5951-4282-83A2-EDFB5D7CBE40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ECE50364-8144-4D2C-B90A-2D557B5106B9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ight Triangle 7">
            <a:extLst>
              <a:ext uri="{FF2B5EF4-FFF2-40B4-BE49-F238E27FC236}">
                <a16:creationId xmlns:a16="http://schemas.microsoft.com/office/drawing/2014/main" id="{9B000FC6-43A6-4DDD-88D6-E4AAF6E52494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BAA22828-ABC9-43E6-B456-74C9119ED5DB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96869A-78DA-4062-B2E2-AC8E6C2B665E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174C1B-A383-4721-8E42-C7BD7F239A2F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87BA05-076B-4AF6-A3BB-BB1EE751E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B89B132-DA4B-4327-87D1-B6A5249AA69D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AC18B74-9C1F-40A5-A70E-1EB11EDFB753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9F852CC-B449-4310-A88E-11AE7672A281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9789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447E86F-2574-4314-BD47-5C6012F58820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A784D48-CA28-44DA-AE86-BEF8C5EEDE7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51415" y="2290689"/>
          <a:ext cx="8477049" cy="141345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82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Careers Advisor / CEIAG coordinator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312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Peter Reay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</a:tbl>
          </a:graphicData>
        </a:graphic>
      </p:graphicFrame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673C542-4556-440C-850E-FB3A04277D6F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id="{49BEB7A6-5951-4282-83A2-EDFB5D7CBE40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ECE50364-8144-4D2C-B90A-2D557B5106B9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ight Triangle 7">
            <a:extLst>
              <a:ext uri="{FF2B5EF4-FFF2-40B4-BE49-F238E27FC236}">
                <a16:creationId xmlns:a16="http://schemas.microsoft.com/office/drawing/2014/main" id="{9B000FC6-43A6-4DDD-88D6-E4AAF6E52494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BAA22828-ABC9-43E6-B456-74C9119ED5DB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96869A-78DA-4062-B2E2-AC8E6C2B665E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174C1B-A383-4721-8E42-C7BD7F239A2F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87BA05-076B-4AF6-A3BB-BB1EE751E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B89B132-DA4B-4327-87D1-B6A5249AA69D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AC18B74-9C1F-40A5-A70E-1EB11EDFB753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9F852CC-B449-4310-A88E-11AE7672A281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0843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6A914A95-2127-4C5F-868A-B8CDC8D52AFE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105103"/>
              </p:ext>
            </p:extLst>
          </p:nvPr>
        </p:nvGraphicFramePr>
        <p:xfrm>
          <a:off x="3437385" y="101570"/>
          <a:ext cx="8477049" cy="595549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Careers Advisor / CEIAG coordinator</a:t>
                      </a:r>
                      <a:endParaRPr lang="en-GB" sz="43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 Role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500" dirty="0">
                          <a:latin typeface="+mn-lt"/>
                        </a:rPr>
                        <a:t>Conducting individual careers interviews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500" dirty="0" err="1">
                          <a:latin typeface="+mn-lt"/>
                        </a:rPr>
                        <a:t>Organising</a:t>
                      </a:r>
                      <a:r>
                        <a:rPr lang="en-US" sz="2500" dirty="0">
                          <a:latin typeface="+mn-lt"/>
                        </a:rPr>
                        <a:t> Year 10 work experience, including risk assessments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500" dirty="0" err="1">
                          <a:latin typeface="+mn-lt"/>
                        </a:rPr>
                        <a:t>Organising</a:t>
                      </a:r>
                      <a:r>
                        <a:rPr lang="en-US" sz="2500" dirty="0">
                          <a:latin typeface="+mn-lt"/>
                        </a:rPr>
                        <a:t> Year 11 mock interviews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500" dirty="0" err="1">
                          <a:latin typeface="+mn-lt"/>
                        </a:rPr>
                        <a:t>Organising</a:t>
                      </a:r>
                      <a:r>
                        <a:rPr lang="en-US" sz="2500" dirty="0">
                          <a:latin typeface="+mn-lt"/>
                        </a:rPr>
                        <a:t> careers conventions and events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500" dirty="0">
                          <a:latin typeface="+mn-lt"/>
                        </a:rPr>
                        <a:t>Collecting and collating student destination information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500" dirty="0">
                          <a:latin typeface="+mn-lt"/>
                        </a:rPr>
                        <a:t>Helping Year 11 students to apply to college / apprenticeships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500" dirty="0">
                          <a:latin typeface="+mn-lt"/>
                        </a:rPr>
                        <a:t>Identifying &amp; supporting potential NEET students into positive outcomes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500" dirty="0">
                          <a:latin typeface="+mn-lt"/>
                        </a:rPr>
                        <a:t>Helping Year 9 students choose their GCSE options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500" dirty="0">
                          <a:latin typeface="+mn-lt"/>
                        </a:rPr>
                        <a:t>Anything else related to careers!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536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A8C525F1-79ED-4B09-BFD3-33D7DDE2C6F1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9433620"/>
              </p:ext>
            </p:extLst>
          </p:nvPr>
        </p:nvGraphicFramePr>
        <p:xfrm>
          <a:off x="3437385" y="101570"/>
          <a:ext cx="8477049" cy="590411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Careers Advisor / CEIAG coordinator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 background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/>
                        <a:t>25 years plus as a careers adviser in the North-West of England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/>
                        <a:t>15 years as a pub manager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/>
                        <a:t>5 years working at </a:t>
                      </a:r>
                      <a:r>
                        <a:rPr lang="en-US" sz="2800" dirty="0" err="1"/>
                        <a:t>Butlin's</a:t>
                      </a:r>
                      <a:r>
                        <a:rPr lang="en-US" sz="2800" dirty="0"/>
                        <a:t> as a Redcoat / Assistant Entertainments manager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/>
                        <a:t>2 years in prison!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5708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455E85E-03EE-41E8-9B20-7D3EDCF5E229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554239"/>
              </p:ext>
            </p:extLst>
          </p:nvPr>
        </p:nvGraphicFramePr>
        <p:xfrm>
          <a:off x="3437385" y="101570"/>
          <a:ext cx="8477049" cy="590411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Careers Advisor / CEIAG coordinator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Careers Programme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endParaRPr lang="en-US" sz="2800" dirty="0"/>
                    </a:p>
                    <a:p>
                      <a:pPr lvl="1"/>
                      <a:r>
                        <a:rPr lang="en-US" sz="2800" dirty="0"/>
                        <a:t>See: </a:t>
                      </a:r>
                      <a:r>
                        <a:rPr lang="en-US" sz="2800" b="1" u="sng" dirty="0">
                          <a:latin typeface="Arial"/>
                          <a:cs typeface="Arial"/>
                        </a:rPr>
                        <a:t>The Heath School Careers </a:t>
                      </a:r>
                      <a:r>
                        <a:rPr lang="en-US" sz="2800" b="1" u="sng" dirty="0" err="1">
                          <a:latin typeface="Arial"/>
                          <a:cs typeface="Arial"/>
                        </a:rPr>
                        <a:t>Programme</a:t>
                      </a:r>
                      <a:r>
                        <a:rPr lang="en-US" sz="2800" b="1" u="sng" dirty="0">
                          <a:latin typeface="Arial"/>
                          <a:cs typeface="Arial"/>
                        </a:rPr>
                        <a:t> 2023-2024</a:t>
                      </a:r>
                      <a:endParaRPr lang="en-US" sz="2800" dirty="0"/>
                    </a:p>
                    <a:p>
                      <a:endParaRPr lang="en-US" sz="2800" dirty="0"/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6301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5B40BF99-9131-4FC6-A018-F4AB9AF689F3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6615183"/>
              </p:ext>
            </p:extLst>
          </p:nvPr>
        </p:nvGraphicFramePr>
        <p:xfrm>
          <a:off x="3437385" y="101570"/>
          <a:ext cx="8477049" cy="590411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Careers Advisor / CEIAG coordinator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Options at 16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endParaRPr lang="en-US" sz="28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/>
                        <a:t>Go to college to take a range of A Levels (</a:t>
                      </a:r>
                      <a:r>
                        <a:rPr lang="en-US" sz="2800" dirty="0" err="1"/>
                        <a:t>Cronton</a:t>
                      </a:r>
                      <a:r>
                        <a:rPr lang="en-US" sz="2800" dirty="0"/>
                        <a:t>, Priestley or Sir John Deane's College)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/>
                        <a:t>Go to college to take a vocational course (Riverside, </a:t>
                      </a:r>
                      <a:r>
                        <a:rPr lang="en-US" sz="2800" dirty="0" err="1"/>
                        <a:t>Cronton</a:t>
                      </a:r>
                      <a:r>
                        <a:rPr lang="en-US" sz="2800" dirty="0"/>
                        <a:t>, Warrington &amp; Vale Royal or St Helens College)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/>
                        <a:t>Start an apprenticeship</a:t>
                      </a:r>
                    </a:p>
                    <a:p>
                      <a:endParaRPr lang="en-US" sz="2800" dirty="0"/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2851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A57EDA75-CE0D-4EE3-829C-CF5F30AC8D1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055736"/>
              </p:ext>
            </p:extLst>
          </p:nvPr>
        </p:nvGraphicFramePr>
        <p:xfrm>
          <a:off x="3437385" y="101570"/>
          <a:ext cx="8477049" cy="590411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Careers Advisor / CEIAG coordinator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Heath School Destinations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pPr lvl="1"/>
                      <a:endParaRPr lang="en-US" sz="2800" dirty="0"/>
                    </a:p>
                    <a:p>
                      <a:pPr lvl="1"/>
                      <a:r>
                        <a:rPr lang="en-US" sz="2800" dirty="0"/>
                        <a:t>See: </a:t>
                      </a:r>
                      <a:r>
                        <a:rPr lang="en-US" sz="2800" b="1" u="sng" dirty="0">
                          <a:latin typeface="+mn-lt"/>
                          <a:ea typeface="Calibri"/>
                          <a:cs typeface="Calibri"/>
                        </a:rPr>
                        <a:t>The Heath School Year 11 Destinations 2024</a:t>
                      </a:r>
                      <a:endParaRPr lang="en-US" sz="2800" dirty="0"/>
                    </a:p>
                    <a:p>
                      <a:endParaRPr lang="en-US" sz="2800" dirty="0"/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31421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6A274F72-B126-43FF-8A37-8756228562A7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3396214"/>
              </p:ext>
            </p:extLst>
          </p:nvPr>
        </p:nvGraphicFramePr>
        <p:xfrm>
          <a:off x="3437385" y="101570"/>
          <a:ext cx="8477049" cy="597567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050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Careers Advisor / CEIAG coordinator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302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your children need to do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340328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Work hard at their GCSE's especially English and </a:t>
                      </a:r>
                      <a:r>
                        <a:rPr lang="en-US" sz="2400" dirty="0" err="1"/>
                        <a:t>Maths</a:t>
                      </a:r>
                      <a:r>
                        <a:rPr lang="en-US" sz="2400" dirty="0"/>
                        <a:t> (plus Science if they want to do anything technical)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Have good attendance and punctuality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Volunteer to do things in school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Get involved with activities outside of school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Visit colleges on open evenings and apply to as many as they may want to go to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If they would like an apprenticeship, apply to college in the Autumn term and then for apprenticeships from Christmas onwards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Make the most of the help available in school, especially me!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840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3A692E7-C9B7-4BC5-B48E-71F2788B21AA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2739655"/>
              </p:ext>
            </p:extLst>
          </p:nvPr>
        </p:nvGraphicFramePr>
        <p:xfrm>
          <a:off x="3437385" y="101570"/>
          <a:ext cx="8477049" cy="590411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Careers Advisor / CEIAG coordinator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Final Question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pPr lvl="1"/>
                      <a:endParaRPr lang="en-US" sz="2800" dirty="0"/>
                    </a:p>
                    <a:p>
                      <a:pPr lvl="1"/>
                      <a:r>
                        <a:rPr lang="en-US" sz="3200" dirty="0"/>
                        <a:t>Any questions?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9217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502438C-1FAA-41A8-9E1C-93FB5931431B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CFD3325-729C-4737-909E-9B5A49ABDC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3015964"/>
              </p:ext>
            </p:extLst>
          </p:nvPr>
        </p:nvGraphicFramePr>
        <p:xfrm>
          <a:off x="3451415" y="2290689"/>
          <a:ext cx="8477049" cy="141345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82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Assistant Principal - Curriculum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312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 Talbot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3208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34498EF2-77FB-4014-8260-C14ED31380CF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D5784F1-6D12-4ACF-9A41-977ECF691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977012"/>
              </p:ext>
            </p:extLst>
          </p:nvPr>
        </p:nvGraphicFramePr>
        <p:xfrm>
          <a:off x="3437385" y="101570"/>
          <a:ext cx="8477049" cy="590411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Mock exams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Dates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pPr lvl="1"/>
                      <a:endParaRPr lang="en-US" sz="2800" dirty="0"/>
                    </a:p>
                    <a:p>
                      <a:pPr lvl="1"/>
                      <a:r>
                        <a:rPr lang="en-US" sz="3200" dirty="0"/>
                        <a:t>Monday 2</a:t>
                      </a:r>
                      <a:r>
                        <a:rPr lang="en-US" sz="3200" baseline="30000" dirty="0"/>
                        <a:t>nd</a:t>
                      </a:r>
                      <a:r>
                        <a:rPr lang="en-US" sz="3200" dirty="0"/>
                        <a:t> December </a:t>
                      </a:r>
                    </a:p>
                    <a:p>
                      <a:pPr lvl="1"/>
                      <a:endParaRPr lang="en-US" sz="3200" dirty="0"/>
                    </a:p>
                    <a:p>
                      <a:pPr lvl="1"/>
                      <a:r>
                        <a:rPr lang="en-US" sz="3200" dirty="0"/>
                        <a:t>        until</a:t>
                      </a:r>
                    </a:p>
                    <a:p>
                      <a:pPr lvl="1"/>
                      <a:endParaRPr lang="en-US" sz="3200" dirty="0"/>
                    </a:p>
                    <a:p>
                      <a:pPr lvl="1"/>
                      <a:r>
                        <a:rPr lang="en-US" sz="3200" dirty="0"/>
                        <a:t>Wednesday 18</a:t>
                      </a:r>
                      <a:r>
                        <a:rPr lang="en-US" sz="3200" baseline="30000" dirty="0"/>
                        <a:t>th</a:t>
                      </a:r>
                      <a:r>
                        <a:rPr lang="en-US" sz="3200" dirty="0"/>
                        <a:t> December 2024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2976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3459E124-1950-40F6-9A18-73422F106702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D5784F1-6D12-4ACF-9A41-977ECF691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978598"/>
              </p:ext>
            </p:extLst>
          </p:nvPr>
        </p:nvGraphicFramePr>
        <p:xfrm>
          <a:off x="3437385" y="101570"/>
          <a:ext cx="8477049" cy="590411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Mock exams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Why do we have them?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pPr lvl="1"/>
                      <a:endParaRPr lang="en-US" sz="2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To ensure you know how to conduct yourself immediately before, during, and after the exam.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To practice exam technique and timing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To allow you to identify areas of strength and areas to address in revision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To help provide estimated grades for colleges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8377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0F76374-3DF2-49CF-819A-B49328B71BA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D5784F1-6D12-4ACF-9A41-977ECF691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8806523"/>
              </p:ext>
            </p:extLst>
          </p:nvPr>
        </p:nvGraphicFramePr>
        <p:xfrm>
          <a:off x="3437385" y="101570"/>
          <a:ext cx="8477049" cy="590411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Mock exams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our students have to do (1/2)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Make sure you have the necessary equipment (BLACK biro, pencil, rubber, sharpener, ruler, scientific calculator, etc) in a clear pencil case.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Water in a CLEAR bottle</a:t>
                      </a:r>
                    </a:p>
                    <a:p>
                      <a:pPr marL="285750" indent="-28575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Make sure your phone/ (smart)watch is </a:t>
                      </a:r>
                      <a:r>
                        <a:rPr lang="en-GB" sz="2800" b="1" dirty="0"/>
                        <a:t>switched off (not just on silent)</a:t>
                      </a:r>
                      <a:r>
                        <a:rPr lang="en-GB" sz="2800" dirty="0"/>
                        <a:t>– you can hand this in to the exam invigilators when you enter the hall if you wish.</a:t>
                      </a:r>
                      <a:endParaRPr lang="en-GB" sz="2800" b="1" dirty="0">
                        <a:highlight>
                          <a:srgbClr val="FFFF00"/>
                        </a:highlight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74506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1D3B9945-54A8-4B8A-BF80-8C0675D8A633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D5784F1-6D12-4ACF-9A41-977ECF691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9512487"/>
              </p:ext>
            </p:extLst>
          </p:nvPr>
        </p:nvGraphicFramePr>
        <p:xfrm>
          <a:off x="3437385" y="101570"/>
          <a:ext cx="8477049" cy="590411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Mock exams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our students have to do (2/2)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dirty="0">
                          <a:highlight>
                            <a:srgbClr val="FFFF00"/>
                          </a:highlight>
                        </a:rPr>
                        <a:t>Make sure you know your room, seat row and number</a:t>
                      </a:r>
                      <a:r>
                        <a:rPr lang="en-GB" sz="2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GB" sz="2800" dirty="0"/>
                        <a:t>(displayed on the LRC window or outside the exam rooms)</a:t>
                      </a:r>
                      <a:r>
                        <a:rPr lang="en-GB" sz="2800" dirty="0">
                          <a:highlight>
                            <a:srgbClr val="FFFF00"/>
                          </a:highlight>
                        </a:rPr>
                        <a:t> </a:t>
                      </a:r>
                      <a:endParaRPr lang="en-GB" sz="2800" b="1" dirty="0">
                        <a:highlight>
                          <a:srgbClr val="FFFF00"/>
                        </a:highlight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Line up on the MUGA in the correct row (or outside your exam room) at </a:t>
                      </a:r>
                      <a:r>
                        <a:rPr lang="en-GB" sz="2800" b="1" dirty="0">
                          <a:highlight>
                            <a:srgbClr val="FFFF00"/>
                          </a:highlight>
                        </a:rPr>
                        <a:t>8.45am/ 1.10pm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Enter the hall in silence, leaving your bag at the side.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When the exam time is over, leave in silence.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7791407F-B0BE-442F-8468-3AB6CB0AF3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8178" y="275214"/>
            <a:ext cx="5931001" cy="630757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07BCFB8-4690-4800-974C-322FDA0D9B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2663" y="286925"/>
            <a:ext cx="6193830" cy="6517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553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0991D636-D761-4EDB-95BC-2F330B38E49B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D5784F1-6D12-4ACF-9A41-977ECF691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8583644"/>
              </p:ext>
            </p:extLst>
          </p:nvPr>
        </p:nvGraphicFramePr>
        <p:xfrm>
          <a:off x="3437385" y="101570"/>
          <a:ext cx="8477049" cy="6082880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Mock exams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Exam Technique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Go to the toilet before lining up for the exam – you should not be going during the exam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Watch the clock and pace yourself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Read the questions carefully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Underline/ highlight command words and key words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Look at how many marks each question is worth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Leave time to proofread.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Any issues, hand up.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Remain silent, facing forwards.</a:t>
                      </a:r>
                    </a:p>
                    <a:p>
                      <a:pPr marL="285750" indent="-28575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2800" dirty="0"/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496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553475C-014F-4912-A2D4-FB5438ED8849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D5784F1-6D12-4ACF-9A41-977ECF691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764098"/>
              </p:ext>
            </p:extLst>
          </p:nvPr>
        </p:nvGraphicFramePr>
        <p:xfrm>
          <a:off x="3437385" y="101570"/>
          <a:ext cx="8477049" cy="590411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Mock exams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Timetable – Week One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2800" dirty="0"/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graphicFrame>
        <p:nvGraphicFramePr>
          <p:cNvPr id="14" name="Content Placeholder 3">
            <a:extLst>
              <a:ext uri="{FF2B5EF4-FFF2-40B4-BE49-F238E27FC236}">
                <a16:creationId xmlns:a16="http://schemas.microsoft.com/office/drawing/2014/main" id="{612CB6D5-4E79-4A2E-AEF0-EE53127A6F6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7028402"/>
              </p:ext>
            </p:extLst>
          </p:nvPr>
        </p:nvGraphicFramePr>
        <p:xfrm>
          <a:off x="3264596" y="1614664"/>
          <a:ext cx="8773897" cy="5157570"/>
        </p:xfrm>
        <a:graphic>
          <a:graphicData uri="http://schemas.openxmlformats.org/drawingml/2006/table">
            <a:tbl>
              <a:tblPr firstRow="1" firstCol="1" bandRow="1"/>
              <a:tblGrid>
                <a:gridCol w="2924308">
                  <a:extLst>
                    <a:ext uri="{9D8B030D-6E8A-4147-A177-3AD203B41FA5}">
                      <a16:colId xmlns:a16="http://schemas.microsoft.com/office/drawing/2014/main" val="596172108"/>
                    </a:ext>
                  </a:extLst>
                </a:gridCol>
                <a:gridCol w="2924308">
                  <a:extLst>
                    <a:ext uri="{9D8B030D-6E8A-4147-A177-3AD203B41FA5}">
                      <a16:colId xmlns:a16="http://schemas.microsoft.com/office/drawing/2014/main" val="2044851012"/>
                    </a:ext>
                  </a:extLst>
                </a:gridCol>
                <a:gridCol w="2925281">
                  <a:extLst>
                    <a:ext uri="{9D8B030D-6E8A-4147-A177-3AD203B41FA5}">
                      <a16:colId xmlns:a16="http://schemas.microsoft.com/office/drawing/2014/main" val="2968492151"/>
                    </a:ext>
                  </a:extLst>
                </a:gridCol>
              </a:tblGrid>
              <a:tr h="59804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Date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Morning – 9.00am 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Afternoon – 13.20pm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704766"/>
                  </a:ext>
                </a:extLst>
              </a:tr>
              <a:tr h="95240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Monday 2</a:t>
                      </a:r>
                      <a:r>
                        <a:rPr lang="en-GB" sz="1600" b="1" kern="1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December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 Literature – 2h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Business Studies – 1h 45m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 extended lesson -2h (classroom)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8671611"/>
                  </a:ext>
                </a:extLst>
              </a:tr>
              <a:tr h="95240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Tuesday 3</a:t>
                      </a:r>
                      <a:r>
                        <a:rPr lang="en-GB" sz="1600" b="1" kern="1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December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Biology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Separate Science  – 1h 45m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Combined Trilogy  – 1h 15m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History – 1h 45m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528544"/>
                  </a:ext>
                </a:extLst>
              </a:tr>
              <a:tr h="85309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 4</a:t>
                      </a:r>
                      <a:r>
                        <a:rPr lang="en-GB" sz="1600" b="1" kern="1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December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P1 non-calculator – 1h 30m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Spanish/ French Reading H – 1h 15m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Spanish/ French Reading F – 1h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5608755"/>
                  </a:ext>
                </a:extLst>
              </a:tr>
              <a:tr h="95240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Thursday 5</a:t>
                      </a:r>
                      <a:r>
                        <a:rPr lang="en-GB" sz="1600" b="1" kern="1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December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Chemistry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Separate Science  – 1h 45m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Combined Trilogy  – 1h 15m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Art – 3h (lesson 3 onwards)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Textiles – 3h (lesson 3 onwards)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0198905"/>
                  </a:ext>
                </a:extLst>
              </a:tr>
              <a:tr h="74997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Friday 6</a:t>
                      </a:r>
                      <a:r>
                        <a:rPr lang="en-GB" sz="1600" b="1" kern="1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December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 Language – 1h 45m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RS – 1h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Media – 1h 30m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68236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9446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DED0F256-1CDB-48B7-8EC7-7DFB9627FF7E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D5784F1-6D12-4ACF-9A41-977ECF691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3113921"/>
              </p:ext>
            </p:extLst>
          </p:nvPr>
        </p:nvGraphicFramePr>
        <p:xfrm>
          <a:off x="3437385" y="101570"/>
          <a:ext cx="8477049" cy="590411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Mock exams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Timetable – Week Two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2800" dirty="0"/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graphicFrame>
        <p:nvGraphicFramePr>
          <p:cNvPr id="14" name="Content Placeholder 3">
            <a:extLst>
              <a:ext uri="{FF2B5EF4-FFF2-40B4-BE49-F238E27FC236}">
                <a16:creationId xmlns:a16="http://schemas.microsoft.com/office/drawing/2014/main" id="{612CB6D5-4E79-4A2E-AEF0-EE53127A6F6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715170"/>
              </p:ext>
            </p:extLst>
          </p:nvPr>
        </p:nvGraphicFramePr>
        <p:xfrm>
          <a:off x="3264596" y="1614664"/>
          <a:ext cx="8773897" cy="5190260"/>
        </p:xfrm>
        <a:graphic>
          <a:graphicData uri="http://schemas.openxmlformats.org/drawingml/2006/table">
            <a:tbl>
              <a:tblPr firstRow="1" firstCol="1" bandRow="1"/>
              <a:tblGrid>
                <a:gridCol w="2924308">
                  <a:extLst>
                    <a:ext uri="{9D8B030D-6E8A-4147-A177-3AD203B41FA5}">
                      <a16:colId xmlns:a16="http://schemas.microsoft.com/office/drawing/2014/main" val="596172108"/>
                    </a:ext>
                  </a:extLst>
                </a:gridCol>
                <a:gridCol w="2924308">
                  <a:extLst>
                    <a:ext uri="{9D8B030D-6E8A-4147-A177-3AD203B41FA5}">
                      <a16:colId xmlns:a16="http://schemas.microsoft.com/office/drawing/2014/main" val="2044851012"/>
                    </a:ext>
                  </a:extLst>
                </a:gridCol>
                <a:gridCol w="2925281">
                  <a:extLst>
                    <a:ext uri="{9D8B030D-6E8A-4147-A177-3AD203B41FA5}">
                      <a16:colId xmlns:a16="http://schemas.microsoft.com/office/drawing/2014/main" val="2968492151"/>
                    </a:ext>
                  </a:extLst>
                </a:gridCol>
              </a:tblGrid>
              <a:tr h="61886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Date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Morning – 9.00am 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Afternoon – 13.20pm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704766"/>
                  </a:ext>
                </a:extLst>
              </a:tr>
              <a:tr h="66495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Monday 9</a:t>
                      </a:r>
                      <a:r>
                        <a:rPr lang="en-GB" sz="1600" b="1" kern="1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December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Computer Science Comp 1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1h 30m</a:t>
                      </a: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Geography – 1h 45m</a:t>
                      </a: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8671611"/>
                  </a:ext>
                </a:extLst>
              </a:tr>
              <a:tr h="11952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Tuesday 10</a:t>
                      </a:r>
                      <a:r>
                        <a:rPr lang="en-GB" sz="1600" b="1" kern="1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December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Physics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Separate Science  – 1h 45m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Combined Trilogy  – 1h 15m</a:t>
                      </a: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Photography – 3h (lesson 3 onwards)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Drama extended lesson – 2h (classroom)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528544"/>
                  </a:ext>
                </a:extLst>
              </a:tr>
              <a:tr h="70313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 11</a:t>
                      </a:r>
                      <a:r>
                        <a:rPr lang="en-GB" sz="1600" b="1" kern="100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6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December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Child development 2h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 – 1h 30m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P2 – 1h 30m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5608755"/>
                  </a:ext>
                </a:extLst>
              </a:tr>
              <a:tr h="12494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Thursday 12</a:t>
                      </a:r>
                      <a:r>
                        <a:rPr lang="en-GB" sz="1600" b="1" kern="1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December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Digital IT – 1h 30m (in IT Room S1)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Animal Care – 2 h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Dance extended lesson – 2 h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Computer Science Comp 2 – 2h (in IT room S2)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0198905"/>
                  </a:ext>
                </a:extLst>
              </a:tr>
              <a:tr h="7586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Friday 13</a:t>
                      </a:r>
                      <a:r>
                        <a:rPr lang="en-GB" sz="1600" b="1" kern="1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600" b="1" kern="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December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Engineering – 1h 15m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Psychology – 1h 45m</a:t>
                      </a: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Sociology – 1h 45m</a:t>
                      </a:r>
                    </a:p>
                  </a:txBody>
                  <a:tcPr marL="61762" marR="617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68236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97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DF2E97B4-5296-4DA2-B5D3-0391D99E23CF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D5784F1-6D12-4ACF-9A41-977ECF691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377999"/>
              </p:ext>
            </p:extLst>
          </p:nvPr>
        </p:nvGraphicFramePr>
        <p:xfrm>
          <a:off x="3437385" y="101570"/>
          <a:ext cx="8477049" cy="590411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Mock exams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Timetable – Week Three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2800" dirty="0"/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graphicFrame>
        <p:nvGraphicFramePr>
          <p:cNvPr id="14" name="Content Placeholder 3">
            <a:extLst>
              <a:ext uri="{FF2B5EF4-FFF2-40B4-BE49-F238E27FC236}">
                <a16:creationId xmlns:a16="http://schemas.microsoft.com/office/drawing/2014/main" id="{612CB6D5-4E79-4A2E-AEF0-EE53127A6F6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8700828"/>
              </p:ext>
            </p:extLst>
          </p:nvPr>
        </p:nvGraphicFramePr>
        <p:xfrm>
          <a:off x="3264596" y="1697155"/>
          <a:ext cx="8773897" cy="4308534"/>
        </p:xfrm>
        <a:graphic>
          <a:graphicData uri="http://schemas.openxmlformats.org/drawingml/2006/table">
            <a:tbl>
              <a:tblPr firstRow="1" firstCol="1" bandRow="1"/>
              <a:tblGrid>
                <a:gridCol w="2924308">
                  <a:extLst>
                    <a:ext uri="{9D8B030D-6E8A-4147-A177-3AD203B41FA5}">
                      <a16:colId xmlns:a16="http://schemas.microsoft.com/office/drawing/2014/main" val="596172108"/>
                    </a:ext>
                  </a:extLst>
                </a:gridCol>
                <a:gridCol w="2924308">
                  <a:extLst>
                    <a:ext uri="{9D8B030D-6E8A-4147-A177-3AD203B41FA5}">
                      <a16:colId xmlns:a16="http://schemas.microsoft.com/office/drawing/2014/main" val="2044851012"/>
                    </a:ext>
                  </a:extLst>
                </a:gridCol>
                <a:gridCol w="2925281">
                  <a:extLst>
                    <a:ext uri="{9D8B030D-6E8A-4147-A177-3AD203B41FA5}">
                      <a16:colId xmlns:a16="http://schemas.microsoft.com/office/drawing/2014/main" val="2968492151"/>
                    </a:ext>
                  </a:extLst>
                </a:gridCol>
              </a:tblGrid>
              <a:tr h="61886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Date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Morning – 9.00am 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Afternoon – 13.20pm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704766"/>
                  </a:ext>
                </a:extLst>
              </a:tr>
              <a:tr h="66495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Monday 16</a:t>
                      </a:r>
                      <a:r>
                        <a:rPr lang="en-GB" sz="2000" b="1" kern="1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20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December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RS – 1Hr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Media - 1h 30m (in classroom)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Spanish/ French Writing H – 1h 15m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Spanish/ French Writing F – 1h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8671611"/>
                  </a:ext>
                </a:extLst>
              </a:tr>
              <a:tr h="11952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Tuesday 17</a:t>
                      </a:r>
                      <a:r>
                        <a:rPr lang="en-GB" sz="2000" b="1" kern="1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20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December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Food Tech – 1h 45m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Art – 2h (classroom)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Textiles – 2h (classroom)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528544"/>
                  </a:ext>
                </a:extLst>
              </a:tr>
              <a:tr h="70313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 18</a:t>
                      </a:r>
                      <a:r>
                        <a:rPr lang="en-GB" sz="2000" b="1" kern="1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20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December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Paper 3 – 1 h 30m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Photography -2 h (classroom)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56087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30665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1002AD53-4089-4D59-BACE-D2EEA15F2525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D5784F1-6D12-4ACF-9A41-977ECF691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8725824"/>
              </p:ext>
            </p:extLst>
          </p:nvPr>
        </p:nvGraphicFramePr>
        <p:xfrm>
          <a:off x="3437385" y="101570"/>
          <a:ext cx="8477049" cy="590411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Mock exams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F.A.Q.’s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pPr marL="514350" indent="-514350">
                        <a:buAutoNum type="arabicPeriod"/>
                      </a:pPr>
                      <a:r>
                        <a:rPr lang="en-GB" sz="2800" dirty="0"/>
                        <a:t>What if I have a clash (2 subjects I study on at the same time)?</a:t>
                      </a:r>
                    </a:p>
                    <a:p>
                      <a:pPr marL="514350" indent="-514350">
                        <a:buAutoNum type="arabicPeriod"/>
                      </a:pPr>
                      <a:endParaRPr lang="en-GB" sz="2800" dirty="0"/>
                    </a:p>
                    <a:p>
                      <a:pPr marL="514350" indent="-514350">
                        <a:buAutoNum type="arabicPeriod"/>
                      </a:pPr>
                      <a:r>
                        <a:rPr lang="en-GB" sz="2800" dirty="0"/>
                        <a:t>What if I don’t have an exam that day?</a:t>
                      </a:r>
                    </a:p>
                    <a:p>
                      <a:pPr marL="514350" indent="-514350">
                        <a:buAutoNum type="arabicPeriod"/>
                      </a:pPr>
                      <a:endParaRPr lang="en-GB" sz="2800" dirty="0"/>
                    </a:p>
                    <a:p>
                      <a:pPr marL="514350" indent="-514350">
                        <a:buAutoNum type="arabicPeriod"/>
                      </a:pPr>
                      <a:endParaRPr lang="en-GB" sz="2800" dirty="0"/>
                    </a:p>
                    <a:p>
                      <a:pPr marL="514350" indent="-514350">
                        <a:buAutoNum type="arabicPeriod"/>
                      </a:pPr>
                      <a:r>
                        <a:rPr lang="en-GB" sz="2800" dirty="0"/>
                        <a:t>What happens in the 3 hours slots for Art, Photography and Textiles?</a:t>
                      </a:r>
                    </a:p>
                    <a:p>
                      <a:pPr marL="285750" indent="-28575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2800" dirty="0"/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15971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D746EDAC-B188-4F3A-B9D9-0D7072FB6891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CFD3325-729C-4737-909E-9B5A49ABDC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6403260"/>
              </p:ext>
            </p:extLst>
          </p:nvPr>
        </p:nvGraphicFramePr>
        <p:xfrm>
          <a:off x="3451415" y="2290689"/>
          <a:ext cx="8477049" cy="141345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82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Assistant Progress Coordinator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312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Jones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02380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D746EDAC-B188-4F3A-B9D9-0D7072FB6891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623CF93-04BE-4EE1-978D-9BA22EE2B1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9984556"/>
              </p:ext>
            </p:extLst>
          </p:nvPr>
        </p:nvGraphicFramePr>
        <p:xfrm>
          <a:off x="3437385" y="101570"/>
          <a:ext cx="8477049" cy="590411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976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Attendance</a:t>
                      </a:r>
                      <a:endParaRPr lang="en-GB" sz="4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787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13962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2800" dirty="0"/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82144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D746EDAC-B188-4F3A-B9D9-0D7072FB6891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CFD3325-729C-4737-909E-9B5A49ABDC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5367544"/>
              </p:ext>
            </p:extLst>
          </p:nvPr>
        </p:nvGraphicFramePr>
        <p:xfrm>
          <a:off x="3451415" y="2290689"/>
          <a:ext cx="8477049" cy="141345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82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3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Progress Coordinator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312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 Bennett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02868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E4C7AA2A-9FE7-4E22-9700-EA2367FA1BD9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419208"/>
              </p:ext>
            </p:extLst>
          </p:nvPr>
        </p:nvGraphicFramePr>
        <p:xfrm>
          <a:off x="3437385" y="101570"/>
          <a:ext cx="8477049" cy="597567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660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Calendar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155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Important Dates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5940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6087ECF-3C48-4D35-95FB-A2E14144C9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2655108"/>
              </p:ext>
            </p:extLst>
          </p:nvPr>
        </p:nvGraphicFramePr>
        <p:xfrm>
          <a:off x="3611909" y="1571339"/>
          <a:ext cx="8128000" cy="44500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520411">
                  <a:extLst>
                    <a:ext uri="{9D8B030D-6E8A-4147-A177-3AD203B41FA5}">
                      <a16:colId xmlns:a16="http://schemas.microsoft.com/office/drawing/2014/main" val="707365873"/>
                    </a:ext>
                  </a:extLst>
                </a:gridCol>
                <a:gridCol w="4607589">
                  <a:extLst>
                    <a:ext uri="{9D8B030D-6E8A-4147-A177-3AD203B41FA5}">
                      <a16:colId xmlns:a16="http://schemas.microsoft.com/office/drawing/2014/main" val="40469304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Event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Dates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3467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/>
                        <a:t>Mock exams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Monday 2</a:t>
                      </a:r>
                      <a:r>
                        <a:rPr lang="en-GB" sz="2400" baseline="30000" dirty="0"/>
                        <a:t>nd</a:t>
                      </a:r>
                      <a:r>
                        <a:rPr lang="en-GB" sz="2400" dirty="0"/>
                        <a:t> – Wednesday 18</a:t>
                      </a:r>
                      <a:r>
                        <a:rPr lang="en-GB" sz="2400" baseline="30000" dirty="0"/>
                        <a:t>th</a:t>
                      </a:r>
                      <a:r>
                        <a:rPr lang="en-GB" sz="2400" dirty="0"/>
                        <a:t> December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834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/>
                        <a:t>Mock Results 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Friday 24</a:t>
                      </a:r>
                      <a:r>
                        <a:rPr lang="en-GB" sz="2400" baseline="30000" dirty="0"/>
                        <a:t>th</a:t>
                      </a:r>
                      <a:r>
                        <a:rPr lang="en-GB" sz="2400" dirty="0"/>
                        <a:t> January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51537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/>
                        <a:t>Year 11 Parents Evening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Thursday 6</a:t>
                      </a:r>
                      <a:r>
                        <a:rPr lang="en-GB" sz="2400" baseline="30000" dirty="0"/>
                        <a:t>th</a:t>
                      </a:r>
                      <a:r>
                        <a:rPr lang="en-GB" sz="2400" dirty="0"/>
                        <a:t> February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306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/>
                        <a:t>Exam Dates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Thursday 8</a:t>
                      </a:r>
                      <a:r>
                        <a:rPr lang="en-GB" sz="2400" baseline="30000" dirty="0"/>
                        <a:t>th</a:t>
                      </a:r>
                      <a:r>
                        <a:rPr lang="en-GB" sz="2400" dirty="0"/>
                        <a:t> May – Wednesday 18</a:t>
                      </a:r>
                      <a:r>
                        <a:rPr lang="en-GB" sz="2400" baseline="30000" dirty="0"/>
                        <a:t>th</a:t>
                      </a:r>
                      <a:r>
                        <a:rPr lang="en-GB" sz="2400" dirty="0"/>
                        <a:t> June   </a:t>
                      </a:r>
                      <a:r>
                        <a:rPr lang="en-GB" sz="1800" i="1" dirty="0"/>
                        <a:t>(+contingency week)</a:t>
                      </a:r>
                      <a:endParaRPr lang="en-GB" sz="24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26761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/>
                        <a:t>Leaver’s assembly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Thursday 26</a:t>
                      </a:r>
                      <a:r>
                        <a:rPr lang="en-GB" sz="2400" baseline="30000" dirty="0"/>
                        <a:t>th</a:t>
                      </a:r>
                      <a:r>
                        <a:rPr lang="en-GB" sz="2400" dirty="0"/>
                        <a:t> June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81581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/>
                        <a:t>Prom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Friday 4</a:t>
                      </a:r>
                      <a:r>
                        <a:rPr lang="en-GB" sz="2400" baseline="30000" dirty="0"/>
                        <a:t>th</a:t>
                      </a:r>
                      <a:r>
                        <a:rPr lang="en-GB" sz="2400" dirty="0"/>
                        <a:t> July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7504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/>
                        <a:t>Results 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Thursday 21</a:t>
                      </a:r>
                      <a:r>
                        <a:rPr lang="en-GB" sz="2400" baseline="30000" dirty="0"/>
                        <a:t>st</a:t>
                      </a:r>
                      <a:r>
                        <a:rPr lang="en-GB" sz="2400" dirty="0"/>
                        <a:t> August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69583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00640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846224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it look like in school? (1/2)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 marL="800100" lvl="1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new system, implemented this year, following consultation with parents, is accessible to all students for core subjects, and targeted students for option subjects (subject to change)</a:t>
                      </a:r>
                    </a:p>
                    <a:p>
                      <a:pPr marL="800100" lvl="1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It is a two-week timetable of support offered after school every day, except Wednesdays.</a:t>
                      </a:r>
                    </a:p>
                    <a:p>
                      <a:pPr marL="800100" lvl="1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Over the year, 4 extra hours per week, for 25 weeks, gives a student 100 extra hours of study – equivalent to 4 weeks of school!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1289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941306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it look like in school? (2/2)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 marL="800100" lvl="1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Some subjects are going further and offering sessions in form time/ lunchtimes /Wednesday after school </a:t>
                      </a: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(when they can)/ </a:t>
                      </a: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school holidays to specific students. </a:t>
                      </a:r>
                    </a:p>
                    <a:p>
                      <a:pPr marL="800100" lvl="1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dedicated, passionate collection of staff, all of which have the same goal. </a:t>
                      </a:r>
                    </a:p>
                    <a:p>
                      <a:pPr marL="800100" lvl="1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 and study skill sessions due soon – delivered through Learn for Life days and PSHE sessions.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7791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589522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Why does it work? (The science!)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C7C6F547-BF53-45A5-8EEA-5EEE5B9223F3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EA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186947" y="1651997"/>
            <a:ext cx="6757717" cy="42059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B4307C4-B107-49D1-9B0D-5E306E29ED8B}"/>
              </a:ext>
            </a:extLst>
          </p:cNvPr>
          <p:cNvSpPr/>
          <p:nvPr/>
        </p:nvSpPr>
        <p:spPr>
          <a:xfrm>
            <a:off x="4192172" y="1645920"/>
            <a:ext cx="1249992" cy="309489"/>
          </a:xfrm>
          <a:prstGeom prst="rect">
            <a:avLst/>
          </a:prstGeom>
          <a:solidFill>
            <a:srgbClr val="FFD5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046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Why does it work? (The science!)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9D19799D-3189-4DB5-98D3-9D6F0C2AA89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53196" y="1594229"/>
            <a:ext cx="7232145" cy="432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9276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9709800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process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63462F97-E4EA-47BA-82CF-041F8E92F18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97036" y="1727851"/>
            <a:ext cx="6974238" cy="405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142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746882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 techniques - Flashcards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ADB69BB0-D15B-47E3-9403-8BD7DDF0184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96058" y="2034922"/>
            <a:ext cx="8159702" cy="353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2361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784175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 techniques - Transform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332C074D-54C0-4408-B752-9AA5DE0FDFF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EA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332894" y="1609232"/>
            <a:ext cx="6639906" cy="4359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4457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925004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 - The Do’s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6F5584CB-C600-49C5-A7DF-CED2B9C029A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EA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946351" y="1573455"/>
            <a:ext cx="7459116" cy="436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8742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051280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 - The Don’ts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012D3EA9-9776-48EA-BD1A-554CDAEE1BC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EA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003509" y="1549639"/>
            <a:ext cx="7344800" cy="441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6238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3214463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can you help at home?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844E33CD-670B-4680-A132-052B881530D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EA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482045" y="1547773"/>
            <a:ext cx="8366886" cy="416371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68D90CC-C63B-48F7-B307-7B6D0332F899}"/>
              </a:ext>
            </a:extLst>
          </p:cNvPr>
          <p:cNvSpPr/>
          <p:nvPr/>
        </p:nvSpPr>
        <p:spPr>
          <a:xfrm>
            <a:off x="3482045" y="5343553"/>
            <a:ext cx="667924" cy="536742"/>
          </a:xfrm>
          <a:prstGeom prst="rect">
            <a:avLst/>
          </a:prstGeom>
          <a:solidFill>
            <a:srgbClr val="FFD5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7840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264240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grades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“What’s with all the numbers?!”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2D4FF8D2-0C92-4D1E-8DB2-0064EECC1E4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6000" y="1590127"/>
            <a:ext cx="3314938" cy="4329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5867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573692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 </a:t>
                      </a:r>
                      <a:r>
                        <a:rPr lang="en-GB" sz="3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(and parent!) </a:t>
                      </a: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wellbeing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the going gets tough….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811D8A68-71E7-4A2B-AAE9-370821CD47B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EA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653323" y="1633286"/>
            <a:ext cx="8085417" cy="3839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4645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5254913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 </a:t>
                      </a:r>
                      <a:r>
                        <a:rPr lang="en-GB" sz="3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(and parent!) </a:t>
                      </a: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wellbeing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Healthy Habits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5979D42A-36C9-4246-8A3B-ED71FF25FF5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84384" y="1695555"/>
            <a:ext cx="6543384" cy="419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9795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712216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 </a:t>
                      </a:r>
                      <a:r>
                        <a:rPr lang="en-GB" sz="3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(and parent!) </a:t>
                      </a: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wellbeing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Going Dark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C397D056-93AD-4FC6-BC0B-BC80DC13360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53324" y="1626887"/>
            <a:ext cx="8150507" cy="4253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7441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4599415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 </a:t>
                      </a:r>
                      <a:r>
                        <a:rPr lang="en-GB" sz="3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(and parent!) </a:t>
                      </a: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wellbeing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Stress Reduction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E93BA006-62D7-4CE6-8851-70080B0ABE2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84510" y="1566695"/>
            <a:ext cx="8075862" cy="439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6992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 </a:t>
                      </a:r>
                      <a:r>
                        <a:rPr lang="en-GB" sz="3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(and parent!) </a:t>
                      </a: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wellbeing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Stress Reduction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97DDF9D1-670B-4B88-8A30-08880972CEC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5EA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684384" y="2076280"/>
            <a:ext cx="8024998" cy="270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129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8926984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 </a:t>
                      </a:r>
                      <a:r>
                        <a:rPr lang="en-GB" sz="3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(and parent!) </a:t>
                      </a: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wellbeing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Helpful Apps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53C5BE20-A889-4EA3-B456-072BECCA67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3928" y="1692749"/>
            <a:ext cx="1736251" cy="1736251"/>
          </a:xfrm>
          <a:prstGeom prst="rect">
            <a:avLst/>
          </a:prstGeom>
        </p:spPr>
      </p:pic>
      <p:pic>
        <p:nvPicPr>
          <p:cNvPr id="1026" name="Picture 2" descr="Kooth (online mental health support ...">
            <a:extLst>
              <a:ext uri="{FF2B5EF4-FFF2-40B4-BE49-F238E27FC236}">
                <a16:creationId xmlns:a16="http://schemas.microsoft.com/office/drawing/2014/main" id="{971E530B-F303-4FDA-8698-AB2EE4439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081" y="1835247"/>
            <a:ext cx="2924175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ear Fear | Waiting Room">
            <a:extLst>
              <a:ext uri="{FF2B5EF4-FFF2-40B4-BE49-F238E27FC236}">
                <a16:creationId xmlns:a16="http://schemas.microsoft.com/office/drawing/2014/main" id="{F748A2A4-B517-40F2-963B-345AEB0C17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12" r="18890"/>
          <a:stretch/>
        </p:blipFill>
        <p:spPr bwMode="auto">
          <a:xfrm>
            <a:off x="3657371" y="3823055"/>
            <a:ext cx="2235423" cy="1736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CE1F013-33B0-4F7F-B4E6-0DAE187389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1589" y="3754985"/>
            <a:ext cx="2143125" cy="21431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F9C5023-A0EF-40CC-943F-9CBA6F5B832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790" t="27165" r="58833" b="20520"/>
          <a:stretch/>
        </p:blipFill>
        <p:spPr>
          <a:xfrm>
            <a:off x="9017079" y="2598323"/>
            <a:ext cx="2543293" cy="209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4181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982597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 </a:t>
                      </a:r>
                      <a:r>
                        <a:rPr lang="en-GB" sz="3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(and parent!) </a:t>
                      </a: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wellbeing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In-school support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 marL="914400" lvl="1" indent="-4572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Form Tutor</a:t>
                      </a:r>
                    </a:p>
                    <a:p>
                      <a:pPr marL="914400" lvl="1" indent="-4572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Assistant Progress Coordinator</a:t>
                      </a:r>
                    </a:p>
                    <a:p>
                      <a:pPr marL="1828800" lvl="3" indent="-4572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Jones </a:t>
                      </a: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(the reason she joined the team!)</a:t>
                      </a:r>
                    </a:p>
                    <a:p>
                      <a:pPr marL="914400" lvl="1" indent="-4572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Progress Coordinator</a:t>
                      </a:r>
                    </a:p>
                    <a:p>
                      <a:pPr marL="1828800" marR="0" lvl="3" indent="-4572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 Bennett</a:t>
                      </a:r>
                    </a:p>
                    <a:p>
                      <a:pPr marL="914400" lvl="1" indent="-4572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Safeguarding team</a:t>
                      </a:r>
                    </a:p>
                    <a:p>
                      <a:pPr marL="914400" lvl="1" indent="-4572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Any trusted adult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26780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BB573E-AFA0-C133-85C8-046714B17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4923030"/>
              </p:ext>
            </p:extLst>
          </p:nvPr>
        </p:nvGraphicFramePr>
        <p:xfrm>
          <a:off x="3437385" y="101570"/>
          <a:ext cx="8477049" cy="5919403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93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Prom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28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Details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  <a:tr h="4498087">
                <a:tc>
                  <a:txBody>
                    <a:bodyPr/>
                    <a:lstStyle/>
                    <a:p>
                      <a:pPr marL="914400" lvl="1" indent="-4572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Friday 4</a:t>
                      </a:r>
                      <a:r>
                        <a:rPr lang="en-GB" sz="32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July 2025</a:t>
                      </a:r>
                    </a:p>
                    <a:p>
                      <a:pPr marL="914400" lvl="1" indent="-4572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Park Royal Hotel, Warrington</a:t>
                      </a:r>
                    </a:p>
                    <a:p>
                      <a:pPr marL="914400" lvl="1" indent="-4572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3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Just off</a:t>
                      </a:r>
                      <a:r>
                        <a:rPr lang="en-GB" sz="32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Junction 10 of M56 </a:t>
                      </a:r>
                    </a:p>
                    <a:p>
                      <a:pPr marL="1828800" lvl="3" indent="-4572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en-GB" sz="32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min drive</a:t>
                      </a:r>
                    </a:p>
                    <a:p>
                      <a:pPr marL="914400" lvl="1" indent="-4572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32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£60pp</a:t>
                      </a:r>
                    </a:p>
                    <a:p>
                      <a:pPr marL="1828800" lvl="3" indent="-4572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en-GB" sz="28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Support available</a:t>
                      </a:r>
                    </a:p>
                    <a:p>
                      <a:pPr marL="914400" lvl="1" indent="-4572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8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Letter coming asap!</a:t>
                      </a:r>
                      <a:endParaRPr lang="en-GB" sz="2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4313973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16BC3997-B120-4964-9080-C8333D6359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7598" y="3429000"/>
            <a:ext cx="3463166" cy="2448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0783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A3D795C-7D48-4171-95A6-E0722FCF9348}"/>
              </a:ext>
            </a:extLst>
          </p:cNvPr>
          <p:cNvSpPr/>
          <p:nvPr/>
        </p:nvSpPr>
        <p:spPr>
          <a:xfrm>
            <a:off x="0" y="-22309"/>
            <a:ext cx="3048656" cy="7052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4242DE-6867-4B9C-BC05-86A4A3021906}"/>
              </a:ext>
            </a:extLst>
          </p:cNvPr>
          <p:cNvSpPr/>
          <p:nvPr/>
        </p:nvSpPr>
        <p:spPr>
          <a:xfrm>
            <a:off x="4711388" y="6207963"/>
            <a:ext cx="5516380" cy="5524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90C226">
                  <a:tint val="66000"/>
                  <a:satMod val="160000"/>
                </a:srgbClr>
              </a:gs>
              <a:gs pos="50000">
                <a:srgbClr val="90C226">
                  <a:tint val="44500"/>
                  <a:satMod val="160000"/>
                </a:srgbClr>
              </a:gs>
              <a:gs pos="100000">
                <a:srgbClr val="90C226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b="1" dirty="0">
                <a:solidFill>
                  <a:srgbClr val="CC0066"/>
                </a:solidFill>
              </a:rPr>
              <a:t>Kindness, Integrity, Tenacity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975F9DA-51F2-49C0-AD22-9FF9F6939222}"/>
              </a:ext>
            </a:extLst>
          </p:cNvPr>
          <p:cNvSpPr/>
          <p:nvPr/>
        </p:nvSpPr>
        <p:spPr>
          <a:xfrm rot="10800000">
            <a:off x="13838" y="-7470"/>
            <a:ext cx="3021699" cy="3110485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F3F9D3FC-853B-4306-AD67-1BEE49F08DAB}"/>
              </a:ext>
            </a:extLst>
          </p:cNvPr>
          <p:cNvSpPr/>
          <p:nvPr/>
        </p:nvSpPr>
        <p:spPr>
          <a:xfrm rot="10800000">
            <a:off x="263537" y="-22309"/>
            <a:ext cx="2785119" cy="2865718"/>
          </a:xfrm>
          <a:prstGeom prst="rtTriangle">
            <a:avLst/>
          </a:prstGeom>
          <a:solidFill>
            <a:srgbClr val="CC00CC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D475F02-042A-4DE3-8764-218F54E86B89}"/>
              </a:ext>
            </a:extLst>
          </p:cNvPr>
          <p:cNvSpPr/>
          <p:nvPr/>
        </p:nvSpPr>
        <p:spPr>
          <a:xfrm>
            <a:off x="-70315" y="3754985"/>
            <a:ext cx="3136912" cy="3101147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5BCD72D7-998B-4931-BA7E-FA6A7F9C8AAC}"/>
              </a:ext>
            </a:extLst>
          </p:cNvPr>
          <p:cNvSpPr/>
          <p:nvPr/>
        </p:nvSpPr>
        <p:spPr>
          <a:xfrm>
            <a:off x="13840" y="4082097"/>
            <a:ext cx="2805758" cy="2775904"/>
          </a:xfrm>
          <a:prstGeom prst="rtTriangle">
            <a:avLst/>
          </a:prstGeom>
          <a:solidFill>
            <a:srgbClr val="90C226"/>
          </a:solidFill>
          <a:ln w="19050" cap="rnd" cmpd="sng" algn="ctr">
            <a:solidFill>
              <a:srgbClr val="9CD52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DC6283-2783-48EB-87F2-658A70E59B4F}"/>
              </a:ext>
            </a:extLst>
          </p:cNvPr>
          <p:cNvSpPr txBox="1"/>
          <p:nvPr/>
        </p:nvSpPr>
        <p:spPr>
          <a:xfrm>
            <a:off x="139030" y="5343553"/>
            <a:ext cx="1787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Heath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Standard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CCDF3A-7126-44DA-8E38-CB155E601BEA}"/>
              </a:ext>
            </a:extLst>
          </p:cNvPr>
          <p:cNvSpPr txBox="1"/>
          <p:nvPr/>
        </p:nvSpPr>
        <p:spPr>
          <a:xfrm>
            <a:off x="642030" y="-152905"/>
            <a:ext cx="24561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Know more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Do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0CDE67E-82C9-4A99-A900-F6C07B41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290689"/>
            <a:ext cx="1787236" cy="251044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456A0A1-9C34-4E72-8149-BC65FA4107EC}"/>
              </a:ext>
            </a:extLst>
          </p:cNvPr>
          <p:cNvSpPr txBox="1"/>
          <p:nvPr/>
        </p:nvSpPr>
        <p:spPr>
          <a:xfrm>
            <a:off x="642030" y="849222"/>
            <a:ext cx="245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 w="1905">
                  <a:solidFill>
                    <a:schemeClr val="tx1">
                      <a:alpha val="50000"/>
                    </a:scheme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Be more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6E70D95-B853-4E77-B8C7-5BC9EC707FA1}"/>
              </a:ext>
            </a:extLst>
          </p:cNvPr>
          <p:cNvCxnSpPr>
            <a:cxnSpLocks/>
          </p:cNvCxnSpPr>
          <p:nvPr/>
        </p:nvCxnSpPr>
        <p:spPr>
          <a:xfrm flipV="1">
            <a:off x="13840" y="0"/>
            <a:ext cx="0" cy="689283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43310B-1D3B-42E4-83BD-F5B4C8260794}"/>
              </a:ext>
            </a:extLst>
          </p:cNvPr>
          <p:cNvCxnSpPr>
            <a:cxnSpLocks/>
          </p:cNvCxnSpPr>
          <p:nvPr/>
        </p:nvCxnSpPr>
        <p:spPr>
          <a:xfrm flipV="1">
            <a:off x="3048657" y="-128945"/>
            <a:ext cx="4826" cy="705258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EBD48744-ED3B-4BBD-9C96-02C1B509ED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9221246"/>
              </p:ext>
            </p:extLst>
          </p:nvPr>
        </p:nvGraphicFramePr>
        <p:xfrm>
          <a:off x="3451415" y="2290689"/>
          <a:ext cx="8477049" cy="1413459"/>
        </p:xfrm>
        <a:graphic>
          <a:graphicData uri="http://schemas.openxmlformats.org/drawingml/2006/table">
            <a:tbl>
              <a:tblPr firstRow="1" firstCol="1" bandRow="1"/>
              <a:tblGrid>
                <a:gridCol w="8477049">
                  <a:extLst>
                    <a:ext uri="{9D8B030D-6E8A-4147-A177-3AD203B41FA5}">
                      <a16:colId xmlns:a16="http://schemas.microsoft.com/office/drawing/2014/main" val="3157263697"/>
                    </a:ext>
                  </a:extLst>
                </a:gridCol>
              </a:tblGrid>
              <a:tr h="782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4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Thank You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D52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773195"/>
                  </a:ext>
                </a:extLst>
              </a:tr>
              <a:tr h="6312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Teamwork makes the dream work!</a:t>
                      </a:r>
                    </a:p>
                  </a:txBody>
                  <a:tcPr marL="59558" marR="595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832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1870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5862B06DB33E4B81C00B3B6722B3C4" ma:contentTypeVersion="17" ma:contentTypeDescription="Create a new document." ma:contentTypeScope="" ma:versionID="25bf2590a2f6a219902e05e374e51a1c">
  <xsd:schema xmlns:xsd="http://www.w3.org/2001/XMLSchema" xmlns:xs="http://www.w3.org/2001/XMLSchema" xmlns:p="http://schemas.microsoft.com/office/2006/metadata/properties" xmlns:ns3="7c8f912b-5a43-4a46-a8c5-3f27a536303c" xmlns:ns4="be95d727-a2cf-4c55-bf01-b734916de790" targetNamespace="http://schemas.microsoft.com/office/2006/metadata/properties" ma:root="true" ma:fieldsID="46bba9a3248dc9b05e2c1adfc3946f15" ns3:_="" ns4:_="">
    <xsd:import namespace="7c8f912b-5a43-4a46-a8c5-3f27a536303c"/>
    <xsd:import namespace="be95d727-a2cf-4c55-bf01-b734916de79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Location" minOccurs="0"/>
                <xsd:element ref="ns4:MediaLengthInSeconds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8f912b-5a43-4a46-a8c5-3f27a536303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95d727-a2cf-4c55-bf01-b734916de79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2E0847A-2193-4EE5-A88B-62E07FC2BEAF}">
  <ds:schemaRefs>
    <ds:schemaRef ds:uri="http://purl.org/dc/terms/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purl.org/dc/elements/1.1/"/>
    <ds:schemaRef ds:uri="be95d727-a2cf-4c55-bf01-b734916de790"/>
    <ds:schemaRef ds:uri="http://schemas.microsoft.com/office/infopath/2007/PartnerControls"/>
    <ds:schemaRef ds:uri="http://schemas.openxmlformats.org/package/2006/metadata/core-properties"/>
    <ds:schemaRef ds:uri="7c8f912b-5a43-4a46-a8c5-3f27a536303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D7CA4EB-E2AF-4E88-9EEB-CAA738AAA3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DBC5B70-01CB-452D-9156-5FD7582642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c8f912b-5a43-4a46-a8c5-3f27a536303c"/>
    <ds:schemaRef ds:uri="be95d727-a2cf-4c55-bf01-b734916de7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6576</TotalTime>
  <Words>2032</Words>
  <Application>Microsoft Office PowerPoint</Application>
  <PresentationFormat>Widescreen</PresentationFormat>
  <Paragraphs>580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Times New Roman</vt:lpstr>
      <vt:lpstr>Trebuchet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Attendance</dc:title>
  <dc:creator>Claire McGough</dc:creator>
  <cp:lastModifiedBy>Iain bennett</cp:lastModifiedBy>
  <cp:revision>206</cp:revision>
  <dcterms:created xsi:type="dcterms:W3CDTF">2023-09-05T22:50:54Z</dcterms:created>
  <dcterms:modified xsi:type="dcterms:W3CDTF">2024-11-19T11:01:37Z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0x0101009B5862B06DB33E4B81C00B3B6722B3C4</vt:lpwstr>
  </property>
</Properties>
</file>